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8EBF4-E8C1-4685-B480-D57CBB720C95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3449-9CB0-457E-AA59-C1F368FED6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E3449-9CB0-457E-AA59-C1F368FED66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37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80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88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38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92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5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57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55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826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90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08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398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25A9D-0C33-4E84-A409-0F5C414C3F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A084-D545-430B-A89C-8B8A324527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21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isela.marines@utrcc.edu.mx" TargetMode="External"/><Relationship Id="rId5" Type="http://schemas.openxmlformats.org/officeDocument/2006/relationships/hyperlink" Target="mailto:adrianeduardo.aldaco8303@docentecoahuila.gob.mx" TargetMode="External"/><Relationship Id="rId4" Type="http://schemas.openxmlformats.org/officeDocument/2006/relationships/hyperlink" Target="mailto:teresa.guajardo@coahuila.gob.m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9650" y="103504"/>
            <a:ext cx="3536834" cy="67544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 smtClean="0"/>
              <a:t>CONTRALORÍA SOCIAL </a:t>
            </a:r>
            <a:br>
              <a:rPr lang="es-MX" sz="3100" dirty="0" smtClean="0"/>
            </a:br>
            <a:r>
              <a:rPr lang="es-MX" sz="3300" dirty="0" smtClean="0"/>
              <a:t>PRODEP 2020</a:t>
            </a:r>
            <a:br>
              <a:rPr lang="es-MX" sz="33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/>
            </a:r>
            <a:br>
              <a:rPr lang="es-MX" sz="1200" dirty="0" smtClean="0"/>
            </a:br>
            <a:r>
              <a:rPr lang="es-MX" sz="3500" dirty="0"/>
              <a:t/>
            </a:r>
            <a:br>
              <a:rPr lang="es-MX" sz="3500" dirty="0"/>
            </a:br>
            <a:endParaRPr lang="es-MX" sz="1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908" y="103504"/>
            <a:ext cx="3544788" cy="68062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s-MX" sz="1200" b="1" dirty="0" smtClean="0"/>
          </a:p>
          <a:p>
            <a:r>
              <a:rPr lang="es-MX" sz="1500" b="1" dirty="0" smtClean="0">
                <a:solidFill>
                  <a:srgbClr val="00B050"/>
                </a:solidFill>
              </a:rPr>
              <a:t>Atención Ciudadana en la Secretaría de la Función Pública: </a:t>
            </a:r>
          </a:p>
          <a:p>
            <a:endParaRPr lang="es-MX" sz="1100" b="1" dirty="0" smtClean="0"/>
          </a:p>
          <a:p>
            <a:pPr marL="228600" indent="-228600">
              <a:buAutoNum type="arabicPeriod"/>
            </a:pPr>
            <a:r>
              <a:rPr lang="es-MX" sz="1100" dirty="0" smtClean="0"/>
              <a:t>Denuncia Ciudadana de la Corrupción (SIDEC): https://sidec.funcionpublica.gob.mx/ #!/ </a:t>
            </a:r>
          </a:p>
          <a:p>
            <a:pPr marL="228600" indent="-228600">
              <a:buAutoNum type="arabicPeriod"/>
            </a:pPr>
            <a:endParaRPr lang="es-MX" sz="1100" dirty="0" smtClean="0"/>
          </a:p>
          <a:p>
            <a:r>
              <a:rPr lang="es-MX" sz="1100" b="1" dirty="0" smtClean="0"/>
              <a:t>2. </a:t>
            </a:r>
            <a:r>
              <a:rPr lang="es-MX" sz="1100" dirty="0" smtClean="0"/>
              <a:t>Vía correspondencia: Envía tu escrito a la Dirección General de Denuncias e Investigaciones de la Secretaría de la Función Pública en Av. Insurgentes Sur No. 1735, Piso 2 Ala Norte, Guadalupe </a:t>
            </a:r>
            <a:r>
              <a:rPr lang="es-MX" sz="1100" dirty="0" err="1" smtClean="0"/>
              <a:t>Inn</a:t>
            </a:r>
            <a:r>
              <a:rPr lang="es-MX" sz="1100" dirty="0" smtClean="0"/>
              <a:t>, Álvaro Obregón, CP 01020, Ciudad de México. </a:t>
            </a:r>
          </a:p>
          <a:p>
            <a:endParaRPr lang="es-MX" sz="1100" dirty="0" smtClean="0"/>
          </a:p>
          <a:p>
            <a:r>
              <a:rPr lang="es-MX" sz="1100" b="1" dirty="0" smtClean="0"/>
              <a:t>3. </a:t>
            </a:r>
            <a:r>
              <a:rPr lang="es-MX" sz="1100" dirty="0" smtClean="0"/>
              <a:t>Vía telefónica: En el interior de la República al 800 11 28 700 y en la Ciudad de México 55 2000 2000 </a:t>
            </a:r>
          </a:p>
          <a:p>
            <a:endParaRPr lang="es-MX" sz="1100" dirty="0" smtClean="0"/>
          </a:p>
          <a:p>
            <a:r>
              <a:rPr lang="es-MX" sz="1100" b="1" dirty="0" smtClean="0"/>
              <a:t>4. </a:t>
            </a:r>
            <a:r>
              <a:rPr lang="es-MX" sz="1100" dirty="0" smtClean="0"/>
              <a:t>Presencial: En el módulo 3 de la Secretaría de la Función Pública ubicado en Av. Insurgentes Sur 1735, PB, Guadalupe </a:t>
            </a:r>
            <a:r>
              <a:rPr lang="es-MX" sz="1100" dirty="0" err="1" smtClean="0"/>
              <a:t>Inn</a:t>
            </a:r>
            <a:r>
              <a:rPr lang="es-MX" sz="1100" dirty="0" smtClean="0"/>
              <a:t>, Álvaro Obregón, Código Postal 01020, Ciudad de México. </a:t>
            </a:r>
          </a:p>
          <a:p>
            <a:endParaRPr lang="es-MX" sz="1100" dirty="0" smtClean="0"/>
          </a:p>
          <a:p>
            <a:r>
              <a:rPr lang="es-MX" sz="1100" b="1" dirty="0" smtClean="0"/>
              <a:t>5. </a:t>
            </a:r>
            <a:r>
              <a:rPr lang="es-MX" sz="1100" dirty="0" smtClean="0"/>
              <a:t>Vía correo electrónico: </a:t>
            </a:r>
            <a:r>
              <a:rPr lang="es-MX" sz="1100" dirty="0" err="1" smtClean="0"/>
              <a:t>contraloriasocial</a:t>
            </a:r>
            <a:r>
              <a:rPr lang="es-MX" sz="1100" dirty="0" smtClean="0"/>
              <a:t> @</a:t>
            </a:r>
            <a:r>
              <a:rPr lang="es-MX" sz="1100" dirty="0" err="1" smtClean="0"/>
              <a:t>funcionpublica.gob</a:t>
            </a:r>
            <a:r>
              <a:rPr lang="es-MX" sz="1100" dirty="0" smtClean="0"/>
              <a:t>. mx </a:t>
            </a:r>
          </a:p>
          <a:p>
            <a:endParaRPr lang="es-MX" sz="1100" dirty="0" smtClean="0"/>
          </a:p>
          <a:p>
            <a:r>
              <a:rPr lang="es-MX" sz="1100" b="1" dirty="0" smtClean="0"/>
              <a:t>6. </a:t>
            </a:r>
            <a:r>
              <a:rPr lang="es-MX" sz="1100" dirty="0" smtClean="0"/>
              <a:t>Plataforma: Ciudadanos Alertadores Internos y Externos de la Corrupción. La plataforma de alertadores está diseñada para atender casos graves y/o en los que se requiere confidencialidad: https:// </a:t>
            </a:r>
            <a:r>
              <a:rPr lang="es-MX" sz="1100" dirty="0" err="1" smtClean="0"/>
              <a:t>alertadores.funcionpublica.gob</a:t>
            </a:r>
            <a:r>
              <a:rPr lang="es-MX" sz="1100" dirty="0" smtClean="0"/>
              <a:t> .mx </a:t>
            </a:r>
          </a:p>
          <a:p>
            <a:endParaRPr lang="es-MX" sz="1100" dirty="0" smtClean="0"/>
          </a:p>
          <a:p>
            <a:r>
              <a:rPr lang="es-MX" sz="1100" b="1" dirty="0" smtClean="0"/>
              <a:t>7. </a:t>
            </a:r>
            <a:r>
              <a:rPr lang="es-MX" sz="1100" dirty="0" smtClean="0"/>
              <a:t>Aplicación “Denuncia Ciudadana de la Corrupción”. 8.Al correo electrónico o teléfono del Responsable de la Contraloría Social de la Instancia Ejecutora o personalmente con este persona.</a:t>
            </a:r>
            <a:endParaRPr lang="es-MX" sz="1100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035863" y="142546"/>
            <a:ext cx="998482" cy="67500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784" y="103504"/>
            <a:ext cx="833566" cy="571501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4840279" y="103504"/>
            <a:ext cx="3544788" cy="675449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300" dirty="0" smtClean="0">
                <a:solidFill>
                  <a:srgbClr val="00B050"/>
                </a:solidFill>
              </a:rPr>
              <a:t> </a:t>
            </a:r>
            <a:r>
              <a:rPr lang="es-MX" sz="1300" b="1" dirty="0" smtClean="0">
                <a:solidFill>
                  <a:srgbClr val="00B050"/>
                </a:solidFill>
              </a:rPr>
              <a:t>Atención en la Coordinación General de Universidades Tecnológicas y Politécnicas (</a:t>
            </a:r>
            <a:r>
              <a:rPr lang="es-MX" sz="1300" b="1" dirty="0" err="1" smtClean="0">
                <a:solidFill>
                  <a:srgbClr val="00B050"/>
                </a:solidFill>
              </a:rPr>
              <a:t>CGUTyP</a:t>
            </a:r>
            <a:r>
              <a:rPr lang="es-MX" sz="1300" b="1" dirty="0" smtClean="0">
                <a:solidFill>
                  <a:srgbClr val="00B050"/>
                </a:solidFill>
              </a:rPr>
              <a:t>):</a:t>
            </a:r>
          </a:p>
          <a:p>
            <a:r>
              <a:rPr lang="es-MX" sz="1100" b="1" dirty="0" smtClean="0"/>
              <a:t>Sonia Tapia García</a:t>
            </a:r>
            <a:r>
              <a:rPr lang="es-MX" sz="1100" dirty="0" smtClean="0"/>
              <a:t>, Subdirectora de Evaluación y Responsable de Contraloría Social. 55 36 01 16 10 CORREO ELECTRÓNICO: stapia@nube.sep.gob.mx quejas_denuncias@nube.sep.gob.mx </a:t>
            </a:r>
          </a:p>
          <a:p>
            <a:r>
              <a:rPr lang="es-MX" sz="1100" b="1" dirty="0" smtClean="0"/>
              <a:t>Ma. del Consuelo Romero Sánchez</a:t>
            </a:r>
            <a:r>
              <a:rPr lang="es-MX" sz="1100" dirty="0" smtClean="0"/>
              <a:t>, Jefa de Departamento de Evaluación Institucional Conmutador SEP 55 36 01 16 00 Ext. 67146 CORREO ELECTRÓNICO: consuelo.romero@nube.sep.gob.mx </a:t>
            </a:r>
          </a:p>
          <a:p>
            <a:r>
              <a:rPr lang="es-MX" sz="1100" b="1" dirty="0" smtClean="0"/>
              <a:t>Ma. Salomé Cedillo Villar</a:t>
            </a:r>
            <a:r>
              <a:rPr lang="es-MX" sz="1100" dirty="0" smtClean="0"/>
              <a:t>, Jefa de Departamento de Análisis y Tratamiento de la Información Conmutador SEP 55 36 01 16 00 Ext. 67153 CORREO ELECTRÓNICO: salome.cedillo@nube.sep.gob.mx </a:t>
            </a:r>
          </a:p>
          <a:p>
            <a:r>
              <a:rPr lang="es-MX" sz="1100" dirty="0" smtClean="0"/>
              <a:t>Dirección: Av. Universidad 1200, 3° piso Sección 3G, Col. </a:t>
            </a:r>
            <a:r>
              <a:rPr lang="es-MX" sz="1100" dirty="0" err="1" smtClean="0"/>
              <a:t>Xoco</a:t>
            </a:r>
            <a:r>
              <a:rPr lang="es-MX" sz="1100" dirty="0" smtClean="0"/>
              <a:t>, Alcaldía Benito Juárez, 03330 Ciudad de México. La información de la Contraloría Social estará disponible en la página de internet: https://dgutyp.sep.gob.mx esta contiene una liga a través del icono de: </a:t>
            </a:r>
          </a:p>
          <a:p>
            <a:endParaRPr lang="es-MX" sz="1200" b="1" dirty="0" smtClean="0"/>
          </a:p>
          <a:p>
            <a:endParaRPr lang="es-MX" sz="1200" b="1" dirty="0" smtClean="0"/>
          </a:p>
          <a:p>
            <a:r>
              <a:rPr lang="es-MX" sz="1300" b="1" dirty="0" smtClean="0">
                <a:solidFill>
                  <a:srgbClr val="00B050"/>
                </a:solidFill>
              </a:rPr>
              <a:t>Atención en Secretaría de Fiscalización y Rendición de Cuentas de Coahuila</a:t>
            </a:r>
          </a:p>
          <a:p>
            <a:r>
              <a:rPr lang="es-MX" sz="1100" b="1" dirty="0" smtClean="0"/>
              <a:t>Teresa Guajardo Berlanga</a:t>
            </a:r>
            <a:r>
              <a:rPr lang="es-MX" sz="1100" dirty="0" smtClean="0"/>
              <a:t>, </a:t>
            </a:r>
            <a:r>
              <a:rPr lang="es-MX" sz="1100" dirty="0" err="1" smtClean="0"/>
              <a:t>Sria</a:t>
            </a:r>
            <a:r>
              <a:rPr lang="es-MX" sz="1100" dirty="0" smtClean="0"/>
              <a:t>. de Fiscalización y Rendición de Cuentas Tel 844 9869800</a:t>
            </a:r>
            <a:r>
              <a:rPr lang="en-US" sz="1100" dirty="0" smtClean="0"/>
              <a:t> Ext. 5808</a:t>
            </a:r>
            <a:r>
              <a:rPr lang="es-MX" sz="1100" dirty="0" smtClean="0"/>
              <a:t> CORREO ELECTRÓNICO: </a:t>
            </a:r>
            <a:r>
              <a:rPr lang="es-MX" sz="1100" dirty="0" smtClean="0">
                <a:hlinkClick r:id="rId4"/>
              </a:rPr>
              <a:t>teresa.guajardo@coahuila.gob.mx</a:t>
            </a:r>
            <a:endParaRPr lang="es-MX" sz="1100" dirty="0" smtClean="0"/>
          </a:p>
          <a:p>
            <a:endParaRPr lang="es-MX" sz="1000" dirty="0" smtClean="0"/>
          </a:p>
          <a:p>
            <a:r>
              <a:rPr lang="es-MX" sz="1300" b="1" dirty="0" smtClean="0">
                <a:solidFill>
                  <a:srgbClr val="00B050"/>
                </a:solidFill>
              </a:rPr>
              <a:t>Atención en Secretaría de Educación Pública de Coahuila</a:t>
            </a:r>
          </a:p>
          <a:p>
            <a:r>
              <a:rPr lang="es-MX" sz="1100" b="1" dirty="0" err="1" smtClean="0"/>
              <a:t>Adrian</a:t>
            </a:r>
            <a:r>
              <a:rPr lang="es-MX" sz="1100" b="1" dirty="0" smtClean="0"/>
              <a:t> Eduardo </a:t>
            </a:r>
            <a:r>
              <a:rPr lang="es-MX" sz="1100" b="1" dirty="0" err="1" smtClean="0"/>
              <a:t>Aldaco</a:t>
            </a:r>
            <a:r>
              <a:rPr lang="es-MX" sz="1100" b="1" dirty="0" smtClean="0"/>
              <a:t> Almanza</a:t>
            </a:r>
            <a:r>
              <a:rPr lang="es-MX" sz="1100" dirty="0" smtClean="0"/>
              <a:t>, Titular del órgano Interno de Control.  Tel 844 </a:t>
            </a:r>
            <a:r>
              <a:rPr lang="en-US" sz="1100" dirty="0" smtClean="0"/>
              <a:t>411 88 00 Ext. 3467</a:t>
            </a:r>
            <a:r>
              <a:rPr lang="es-MX" sz="1100" dirty="0" smtClean="0"/>
              <a:t> CORREO ELECTRÓNICO: </a:t>
            </a:r>
            <a:r>
              <a:rPr lang="es-MX" sz="1100" dirty="0" smtClean="0">
                <a:hlinkClick r:id="rId5"/>
              </a:rPr>
              <a:t>adrianeduardo.aldaco8303@docentecoahuila.gob.mx</a:t>
            </a:r>
            <a:endParaRPr lang="es-MX" sz="1100" dirty="0" smtClean="0"/>
          </a:p>
          <a:p>
            <a:endParaRPr lang="es-MX" sz="1000" dirty="0" smtClean="0"/>
          </a:p>
          <a:p>
            <a:r>
              <a:rPr lang="es-MX" sz="1300" b="1" dirty="0" smtClean="0">
                <a:solidFill>
                  <a:srgbClr val="00B050"/>
                </a:solidFill>
              </a:rPr>
              <a:t>Atención en la Universidad Tecnológica de la Región Centro de Coahuila (UTRCC):</a:t>
            </a:r>
          </a:p>
          <a:p>
            <a:r>
              <a:rPr lang="es-MX" sz="1100" b="1" dirty="0" smtClean="0"/>
              <a:t>Marisela Marines </a:t>
            </a:r>
            <a:r>
              <a:rPr lang="es-MX" sz="1100" b="1" dirty="0" err="1" smtClean="0"/>
              <a:t>Durón</a:t>
            </a:r>
            <a:r>
              <a:rPr lang="es-MX" sz="1100" dirty="0" smtClean="0"/>
              <a:t>, Coordinadora Académica y Responsable de Contraloría Social PRODEP 2019. 866 6491200 ext. 232 CORREO ELECTRÓNICO: </a:t>
            </a:r>
            <a:r>
              <a:rPr lang="es-MX" sz="1100" dirty="0" smtClean="0">
                <a:hlinkClick r:id="rId6"/>
              </a:rPr>
              <a:t>marisela.marines@utrcc.edu.mx</a:t>
            </a:r>
            <a:endParaRPr lang="es-MX" sz="1100" dirty="0" smtClean="0"/>
          </a:p>
          <a:p>
            <a:endParaRPr lang="es-MX" sz="1000" dirty="0"/>
          </a:p>
        </p:txBody>
      </p:sp>
      <p:pic>
        <p:nvPicPr>
          <p:cNvPr id="8" name="Imagen 7"/>
          <p:cNvPicPr/>
          <p:nvPr/>
        </p:nvPicPr>
        <p:blipFill>
          <a:blip r:embed="rId2"/>
          <a:stretch>
            <a:fillRect/>
          </a:stretch>
        </p:blipFill>
        <p:spPr>
          <a:xfrm>
            <a:off x="6581775" y="2686050"/>
            <a:ext cx="866775" cy="62865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Imagen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225" y="28575"/>
            <a:ext cx="926300" cy="809625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xdr="http://schemas.openxmlformats.org/drawingml/2006/spreadsheetDrawing"/>
            </a:ext>
          </a:extLst>
        </p:spPr>
      </p:pic>
      <p:sp>
        <p:nvSpPr>
          <p:cNvPr id="13" name="Rectángulo 12"/>
          <p:cNvSpPr/>
          <p:nvPr/>
        </p:nvSpPr>
        <p:spPr>
          <a:xfrm rot="19525144">
            <a:off x="8568667" y="4996160"/>
            <a:ext cx="362333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PARTICIPA!!!</a:t>
            </a:r>
            <a:endParaRPr lang="es-MX" sz="5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46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579650" y="0"/>
            <a:ext cx="361235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500" b="1" dirty="0" smtClean="0">
              <a:solidFill>
                <a:srgbClr val="00B050"/>
              </a:solidFill>
            </a:endParaRPr>
          </a:p>
          <a:p>
            <a:pPr algn="ctr"/>
            <a:r>
              <a:rPr lang="es-MX" sz="1500" b="1" dirty="0" smtClean="0">
                <a:solidFill>
                  <a:srgbClr val="00B050"/>
                </a:solidFill>
              </a:rPr>
              <a:t>¿</a:t>
            </a:r>
            <a:r>
              <a:rPr lang="es-MX" sz="1500" b="1" dirty="0">
                <a:solidFill>
                  <a:srgbClr val="00B050"/>
                </a:solidFill>
              </a:rPr>
              <a:t>Qué compromisos estarías adquiriendo si  integras el Comité de Contraloría Social</a:t>
            </a:r>
            <a:r>
              <a:rPr lang="es-MX" sz="1500" b="1" dirty="0" smtClean="0">
                <a:solidFill>
                  <a:srgbClr val="00B050"/>
                </a:solidFill>
              </a:rPr>
              <a:t>?</a:t>
            </a:r>
          </a:p>
          <a:p>
            <a:endParaRPr lang="es-MX" sz="1100" dirty="0" smtClean="0">
              <a:solidFill>
                <a:srgbClr val="00B050"/>
              </a:solidFill>
            </a:endParaRPr>
          </a:p>
          <a:p>
            <a:endParaRPr lang="es-MX" sz="1100" dirty="0">
              <a:solidFill>
                <a:srgbClr val="00B050"/>
              </a:solidFill>
            </a:endParaRPr>
          </a:p>
          <a:p>
            <a:endParaRPr lang="es-MX" sz="1100" dirty="0">
              <a:solidFill>
                <a:srgbClr val="00B050"/>
              </a:solidFill>
            </a:endParaRPr>
          </a:p>
          <a:p>
            <a:pPr lvl="0"/>
            <a:r>
              <a:rPr lang="es-ES" sz="1100" dirty="0"/>
              <a:t>*Tomar la capacitación para realizar las actividades de CS por parte del RCS de las IES</a:t>
            </a:r>
            <a:r>
              <a:rPr lang="es-ES" sz="1100" dirty="0" smtClean="0"/>
              <a:t>,</a:t>
            </a:r>
          </a:p>
          <a:p>
            <a:pPr lvl="0"/>
            <a:endParaRPr lang="es-MX" sz="1100" dirty="0"/>
          </a:p>
          <a:p>
            <a:pPr lvl="0"/>
            <a:r>
              <a:rPr lang="es-ES" sz="1100" dirty="0"/>
              <a:t>*Solicitar al RCS de la IE la información pública relacionada con la operación del Programa</a:t>
            </a:r>
            <a:r>
              <a:rPr lang="es-ES" sz="1100" dirty="0" smtClean="0"/>
              <a:t>,</a:t>
            </a:r>
          </a:p>
          <a:p>
            <a:pPr lvl="0"/>
            <a:endParaRPr lang="es-MX" sz="1100" dirty="0"/>
          </a:p>
          <a:p>
            <a:pPr lvl="0"/>
            <a:r>
              <a:rPr lang="es-ES" sz="1100" dirty="0"/>
              <a:t>*El RCS en la Instancia Ejecutora deberá realizar reuniones con los beneficiarios de los programas federales, con la participación de los integrantes de los Comités, a fin de promover que realicen actividades de contraloría social, así como de que expresen sus necesidades, opiniones, quejas, denuncias y peticiones relacionadas con los programas federales</a:t>
            </a:r>
            <a:r>
              <a:rPr lang="es-ES" sz="1100" dirty="0" smtClean="0"/>
              <a:t>.</a:t>
            </a:r>
          </a:p>
          <a:p>
            <a:pPr lvl="0"/>
            <a:endParaRPr lang="es-MX" sz="1100" dirty="0"/>
          </a:p>
          <a:p>
            <a:pPr lvl="0"/>
            <a:r>
              <a:rPr lang="es-ES" sz="1100" dirty="0"/>
              <a:t>*Registrar en el informe(s) el(los) resultado(s) de las actividades de contraloría social realizadas, así como dar seguimiento, en su caso, a los mismos</a:t>
            </a:r>
            <a:r>
              <a:rPr lang="es-ES" sz="1100" dirty="0" smtClean="0"/>
              <a:t>;</a:t>
            </a:r>
          </a:p>
          <a:p>
            <a:pPr lvl="0"/>
            <a:r>
              <a:rPr lang="es-ES" sz="1100" dirty="0" smtClean="0"/>
              <a:t> </a:t>
            </a:r>
            <a:endParaRPr lang="es-MX" sz="1100" dirty="0"/>
          </a:p>
          <a:p>
            <a:pPr lvl="0"/>
            <a:r>
              <a:rPr lang="es-ES" sz="1100" dirty="0"/>
              <a:t>*Supervisar que se apliquen correctamente los recursos al 100% y que se haya adquirido lo que se autorizó comprar en el anexo de ejecución del convenio de apoyo y levantar minutas</a:t>
            </a:r>
            <a:r>
              <a:rPr lang="es-ES" sz="1100" dirty="0" smtClean="0"/>
              <a:t>.</a:t>
            </a:r>
          </a:p>
          <a:p>
            <a:pPr lvl="0"/>
            <a:endParaRPr lang="es-ES" sz="1300" dirty="0"/>
          </a:p>
          <a:p>
            <a:pPr lvl="0"/>
            <a:endParaRPr lang="es-ES" sz="1300" dirty="0" smtClean="0"/>
          </a:p>
          <a:p>
            <a:pPr lvl="0"/>
            <a:endParaRPr lang="es-ES" sz="1300" dirty="0"/>
          </a:p>
          <a:p>
            <a:pPr lvl="0"/>
            <a:endParaRPr lang="es-ES" sz="1300" dirty="0" smtClean="0"/>
          </a:p>
          <a:p>
            <a:pPr lvl="0"/>
            <a:endParaRPr lang="es-ES" sz="1300" dirty="0"/>
          </a:p>
          <a:p>
            <a:pPr lvl="0"/>
            <a:endParaRPr lang="es-ES" sz="1300" dirty="0" smtClean="0"/>
          </a:p>
          <a:p>
            <a:pPr lvl="0"/>
            <a:endParaRPr lang="es-ES" sz="1300" dirty="0"/>
          </a:p>
          <a:p>
            <a:pPr lvl="0"/>
            <a:endParaRPr lang="es-ES" sz="1300" dirty="0" smtClean="0"/>
          </a:p>
          <a:p>
            <a:pPr lvl="0" algn="ctr"/>
            <a:r>
              <a:rPr lang="es-ES" sz="1800" b="1" dirty="0" smtClean="0">
                <a:solidFill>
                  <a:schemeClr val="accent6">
                    <a:lumMod val="75000"/>
                  </a:schemeClr>
                </a:solidFill>
              </a:rPr>
              <a:t>Sé promotor de la transparencia!</a:t>
            </a: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s-ES" sz="1300" dirty="0" smtClean="0"/>
          </a:p>
          <a:p>
            <a:pPr lvl="0"/>
            <a:endParaRPr lang="es-MX" sz="13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67941" y="0"/>
            <a:ext cx="3544788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600" b="1" dirty="0" smtClean="0">
                <a:solidFill>
                  <a:srgbClr val="00B050"/>
                </a:solidFill>
              </a:rPr>
              <a:t>¿Qué es la Contraloría Social (CS)? </a:t>
            </a:r>
          </a:p>
          <a:p>
            <a:pPr marL="0" indent="0" algn="just">
              <a:buNone/>
            </a:pPr>
            <a:r>
              <a:rPr lang="es-MX" sz="1200" dirty="0" smtClean="0"/>
              <a:t>          La Contraloría Social (CS) de acuerdo a la Ley General de Desarrollo Social, es “...el mecanismo de los beneficiarios, de manera organizada, para verificar el cumplimiento de las metas y la correcta aplicación de los recursos públicos asignados a los programas de desarrollo social”. Es decir; vigilar que el manejo de los recursos federales que reciben las Universidades Públicas, a través del Programa Fortalecimiento a la Excelencia Educativa (PROFEXCE), se realicen con transparencia, eficacia y honradez. </a:t>
            </a:r>
          </a:p>
          <a:p>
            <a:pPr marL="0" indent="0">
              <a:buNone/>
            </a:pPr>
            <a:r>
              <a:rPr lang="es-MX" sz="1600" b="1" dirty="0" smtClean="0">
                <a:solidFill>
                  <a:srgbClr val="00B050"/>
                </a:solidFill>
              </a:rPr>
              <a:t>¿Qué es el PRODEP?</a:t>
            </a:r>
          </a:p>
          <a:p>
            <a:pPr marL="0" indent="0" algn="just">
              <a:buNone/>
            </a:pPr>
            <a:r>
              <a:rPr lang="es-MX" sz="1000" dirty="0" smtClean="0">
                <a:solidFill>
                  <a:schemeClr val="tx1"/>
                </a:solidFill>
              </a:rPr>
              <a:t>          </a:t>
            </a:r>
            <a:r>
              <a:rPr lang="es-MX" sz="1200" dirty="0" smtClean="0">
                <a:solidFill>
                  <a:schemeClr val="tx1"/>
                </a:solidFill>
              </a:rPr>
              <a:t>ES EL Programa para el Desarrollo Profesional Docente (PRODEP) que tiene como objetivo contribuir para que el personal docente y personal con funciones de dirección, de supervisión, de asesoría técnico pedagógica y cuerpos académicos accedan y/o concluyan programas de formación actualización académica, capacitación y/o proyectos de investigación para fortalecer el perfil necesario para el desempeño de sus funciones </a:t>
            </a:r>
            <a:r>
              <a:rPr lang="es-MX" sz="1200" dirty="0" smtClean="0"/>
              <a:t>. </a:t>
            </a:r>
          </a:p>
          <a:p>
            <a:pPr marL="0" indent="0" algn="just">
              <a:buNone/>
            </a:pPr>
            <a:endParaRPr lang="es-MX" sz="5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s-MX" sz="1000" dirty="0" smtClean="0"/>
              <a:t>          </a:t>
            </a:r>
            <a:r>
              <a:rPr lang="es-MX" sz="1200" dirty="0" smtClean="0"/>
              <a:t>Este programa (PRODEP) promueve una amplia participación entre sus beneficiarios en apego a los Lineamientos de promoción de CS, a través de los Comités de Contraloría Social, como: -Vigilar que: * El ejercicio de los recursos para obras, apoyos o servicios sea oportuno, transparente y con apego a lo establecido en la normatividad, * Exista documentación comprobatoria del ejercicio de recursos y entrega de obras, apoyos o servicios, * El programa no se utilice con fines políticos, electorales, lucro u otros distintos, -Recibir las quejas y denuncias que puedan dar lugar a fincar  responsabilidades administrativas, civiles o penales, federales y como turnarlas a las autoridades competentes, * Se apliquen correctamente los recursos al 100% y que sean los que se autorizaron. </a:t>
            </a:r>
          </a:p>
          <a:p>
            <a:pPr marL="0" indent="0" algn="just">
              <a:buNone/>
            </a:pPr>
            <a:r>
              <a:rPr lang="es-MX" sz="1600" b="1" i="1" dirty="0" smtClean="0">
                <a:solidFill>
                  <a:srgbClr val="00B050"/>
                </a:solidFill>
              </a:rPr>
              <a:t>Con tu participación, tu puedes: </a:t>
            </a:r>
            <a:r>
              <a:rPr lang="es-MX" sz="1600" dirty="0" smtClean="0">
                <a:solidFill>
                  <a:srgbClr val="00B05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s-MX" sz="1200" dirty="0" smtClean="0"/>
              <a:t>*Promover que se proporcione a la población información completa, oportuna, confiable y accesible respecto a los programas, acciones y servicios, sus objetivos, normas y procedimientos de operación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200" dirty="0" smtClean="0"/>
              <a:t>*Promover la participación activa de la comunidad.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200" dirty="0" smtClean="0"/>
              <a:t>*Impulsar la comunicación del gobierno con los ciudadanos.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200" dirty="0" smtClean="0"/>
              <a:t>*Incorporar a la ciudadanía en el combate a la corrupción.</a:t>
            </a: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4780040" y="0"/>
            <a:ext cx="3544788" cy="68580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500" b="1" dirty="0" smtClean="0">
                <a:solidFill>
                  <a:srgbClr val="00B050"/>
                </a:solidFill>
              </a:rPr>
              <a:t>¿Qué funciones estarías realizando si  integras el Comité de Contraloría Social?</a:t>
            </a:r>
          </a:p>
          <a:p>
            <a:pPr algn="l"/>
            <a:endParaRPr lang="es-MX" sz="1500" b="1" dirty="0" smtClean="0">
              <a:solidFill>
                <a:srgbClr val="00B050"/>
              </a:solidFill>
            </a:endParaRPr>
          </a:p>
          <a:p>
            <a:pPr algn="l"/>
            <a:r>
              <a:rPr lang="es-MX" sz="100" b="1" dirty="0" smtClean="0">
                <a:solidFill>
                  <a:srgbClr val="00B050"/>
                </a:solidFill>
              </a:rPr>
              <a:t>  </a:t>
            </a:r>
            <a:endParaRPr lang="es-MX" sz="1100" b="1" dirty="0" smtClean="0">
              <a:solidFill>
                <a:srgbClr val="00B050"/>
              </a:solidFill>
            </a:endParaRPr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se difunda información suficiente, veraz y oportuna sobre la operación del programa federal.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el ejercicio de los recursos públicos para las obras, apoyos o servicios sea oportuno transparente y con apego a lo establecido en las reglas de operación.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los beneficiarios del programa federal cumplan con los requisitos para tener esa característica.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se cumpla con los periodos de ejecución de las obras o de la entrega de los apoyos o servicios.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exista documentación comprobatoria del ejercicio de los recursos públicos y de la entrega de las obras, apoyos o servicios</a:t>
            </a:r>
            <a:r>
              <a:rPr lang="es-ES" sz="1100" dirty="0" smtClean="0"/>
              <a:t>.</a:t>
            </a:r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 </a:t>
            </a: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el programa federal no se utilice con fines políticos, electorales, de lucro u otros distintos al objeto del programa federal.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el programa federal no sea aplicado afectando la igualdad entre mujeres y hombres.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*Vigilar </a:t>
            </a:r>
            <a:r>
              <a:rPr lang="es-ES" sz="1100" dirty="0"/>
              <a:t>que las autoridades competentes den atención a las quejas y denuncias relacionadas con el programa federal.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*Recibir </a:t>
            </a:r>
            <a:r>
              <a:rPr lang="es-ES" sz="1100" dirty="0"/>
              <a:t>las quejas y denuncias sobre la aplicación y ejecución de los programas federales, recabar la información de estas y, en su caso, presentarlas junto con la información recopilada a la Representación Federal o Estatal, a efecto de que se tomen las medidas a que haya lugar</a:t>
            </a:r>
            <a:r>
              <a:rPr lang="es-ES" sz="1100" dirty="0" smtClean="0"/>
              <a:t>.</a:t>
            </a:r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r>
              <a:rPr lang="es-ES" sz="1100" dirty="0" smtClean="0"/>
              <a:t>*Recibir </a:t>
            </a:r>
            <a:r>
              <a:rPr lang="es-ES" sz="1100" dirty="0"/>
              <a:t>las quejas y denuncias que puedan dar lugar al financiamiento de responsabilidades administrativas, civiles o penales relacionadas con los programas federales, así como turnarlas a las autoridades competentes para su atención (Instancia Normativa y al OEC o a la SFP). </a:t>
            </a:r>
            <a:endParaRPr lang="es-ES" sz="1100" dirty="0" smtClean="0"/>
          </a:p>
          <a:p>
            <a:pPr lvl="0" algn="l">
              <a:spcBef>
                <a:spcPts val="0"/>
              </a:spcBef>
            </a:pPr>
            <a:endParaRPr lang="es-MX" sz="1100" dirty="0" smtClean="0"/>
          </a:p>
          <a:p>
            <a:pPr lvl="0" algn="l">
              <a:spcBef>
                <a:spcPts val="0"/>
              </a:spcBef>
            </a:pPr>
            <a:endParaRPr lang="es-MX" sz="1100" dirty="0"/>
          </a:p>
          <a:p>
            <a:pPr lvl="0" algn="l">
              <a:spcBef>
                <a:spcPts val="0"/>
              </a:spcBef>
            </a:pPr>
            <a:endParaRPr lang="es-MX" sz="1100" dirty="0" smtClean="0"/>
          </a:p>
          <a:p>
            <a:pPr lvl="0" algn="l">
              <a:spcBef>
                <a:spcPts val="0"/>
              </a:spcBef>
            </a:pPr>
            <a:endParaRPr lang="es-MX" sz="800" dirty="0"/>
          </a:p>
          <a:p>
            <a:pPr algn="l"/>
            <a:endParaRPr lang="es-MX" sz="1000" b="1" dirty="0" smtClean="0">
              <a:solidFill>
                <a:srgbClr val="00B050"/>
              </a:solidFill>
            </a:endParaRPr>
          </a:p>
          <a:p>
            <a:pPr algn="l"/>
            <a:endParaRPr lang="es-MX" sz="1000" dirty="0" smtClean="0"/>
          </a:p>
          <a:p>
            <a:endParaRPr lang="es-MX" sz="1000" dirty="0" smtClean="0"/>
          </a:p>
          <a:p>
            <a:endParaRPr lang="es-MX" sz="1000" dirty="0"/>
          </a:p>
        </p:txBody>
      </p:sp>
      <p:sp>
        <p:nvSpPr>
          <p:cNvPr id="2" name="Rectángulo 1"/>
          <p:cNvSpPr/>
          <p:nvPr/>
        </p:nvSpPr>
        <p:spPr>
          <a:xfrm rot="19970811">
            <a:off x="9390999" y="5027591"/>
            <a:ext cx="2157636" cy="5517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3000" b="1" cap="none" spc="0" dirty="0" smtClean="0">
                <a:ln/>
                <a:solidFill>
                  <a:schemeClr val="accent4"/>
                </a:solidFill>
                <a:effectLst/>
              </a:rPr>
              <a:t>INTÉGRATE!</a:t>
            </a:r>
            <a:endParaRPr lang="es-ES" sz="3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83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80854</TotalTime>
  <Words>1322</Words>
  <Application>Microsoft Office PowerPoint</Application>
  <PresentationFormat>Panorámica</PresentationFormat>
  <Paragraphs>97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          CONTRALORÍA SOCIAL  PRODEP 2020                 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ADMINISTRADOR2</dc:creator>
  <cp:lastModifiedBy>DELL2016</cp:lastModifiedBy>
  <cp:revision>33</cp:revision>
  <cp:lastPrinted>2020-12-29T21:29:35Z</cp:lastPrinted>
  <dcterms:created xsi:type="dcterms:W3CDTF">2020-12-29T08:05:50Z</dcterms:created>
  <dcterms:modified xsi:type="dcterms:W3CDTF">2021-04-15T15:17:11Z</dcterms:modified>
</cp:coreProperties>
</file>